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2" r:id="rId4"/>
    <p:sldId id="293" r:id="rId5"/>
    <p:sldId id="296" r:id="rId6"/>
    <p:sldId id="299" r:id="rId7"/>
    <p:sldId id="300" r:id="rId8"/>
    <p:sldId id="301" r:id="rId9"/>
    <p:sldId id="282" r:id="rId10"/>
    <p:sldId id="280" r:id="rId11"/>
    <p:sldId id="294" r:id="rId12"/>
    <p:sldId id="287" r:id="rId13"/>
    <p:sldId id="295" r:id="rId14"/>
    <p:sldId id="297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B0B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9"/>
    <p:restoredTop sz="86328"/>
  </p:normalViewPr>
  <p:slideViewPr>
    <p:cSldViewPr snapToGrid="0" snapToObjects="1">
      <p:cViewPr>
        <p:scale>
          <a:sx n="85" d="100"/>
          <a:sy n="85" d="100"/>
        </p:scale>
        <p:origin x="3768" y="1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7C22C-DC38-8948-BCE6-FE6552FA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3EE29-51F2-F644-901B-76E00013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C9FEB4-BCED-0A4F-9E7D-DFC83259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39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B9B87-6E88-5A4E-BCA7-616EB901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CDF1F9-A3FB-0340-8A89-F2248552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B7C716-3120-AC4D-A018-709BCA6E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272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BE557-DEDE-0E42-AA7A-EC3D9199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2864D-8BEA-AB49-AA38-45915C640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A45B27-EB89-2F45-8628-49C4C185C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D0EA31-8A47-F14F-9300-08E860E2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C36766-924B-094A-9E9A-B6F4B737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193C6E-1F92-3A4C-9BDA-4E658506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7291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592E1-971B-E54C-8583-406B5557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0BB445-966D-114F-B379-49D81D2A9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65ECC2-14DD-9B4B-9FDB-A2578C09D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8DF53-0A54-1A46-B6F9-BED1D1F5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734DF-4232-014F-A6F7-A73C9C34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388009-B5BA-3648-BAD0-A658488D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7807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CACC-36CB-5848-A03F-CB55DB45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6BF52D-821D-3348-B9C6-A07EAEBB2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EAFBE-7D3B-E649-87B1-DAEECA688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0D644-B652-3542-A857-D446FAAC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DDB16-89E2-084D-A7EF-41D1475C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552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D9DD84-73CC-0845-91A0-55F591F14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139F3-133A-9A4B-B29D-6A4892C7A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2782D-3E58-2E46-A521-7FBC1256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069416-43BB-4848-837C-AB922494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60B37D-D66A-D643-A29C-97EF1F9F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512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0E8EF-540B-B94E-A000-0BF254D7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94EDD-4D51-0345-9834-1488F3BA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A74A7-645A-324B-AD5E-9DA92696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A57FBE-5556-6644-B6B3-66AFDC45F9A6}"/>
              </a:ext>
            </a:extLst>
          </p:cNvPr>
          <p:cNvGrpSpPr/>
          <p:nvPr userDrawn="1"/>
        </p:nvGrpSpPr>
        <p:grpSpPr>
          <a:xfrm>
            <a:off x="9310729" y="108217"/>
            <a:ext cx="2403306" cy="461665"/>
            <a:chOff x="9310729" y="108217"/>
            <a:chExt cx="2403306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2FC092-26E9-1846-AC4F-FC4D1670F93A}"/>
                </a:ext>
              </a:extLst>
            </p:cNvPr>
            <p:cNvSpPr txBox="1"/>
            <p:nvPr userDrawn="1"/>
          </p:nvSpPr>
          <p:spPr>
            <a:xfrm>
              <a:off x="9861732" y="108217"/>
              <a:ext cx="1852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BM JUA_TTF" panose="02020603020101020101" pitchFamily="18" charset="-127"/>
                  <a:ea typeface="BM JUA_TTF" panose="02020603020101020101" pitchFamily="18" charset="-127"/>
                </a:rPr>
                <a:t>Introduction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309C93B-ABA2-7F49-9407-F7032F9B945E}"/>
                </a:ext>
              </a:extLst>
            </p:cNvPr>
            <p:cNvGrpSpPr/>
            <p:nvPr userDrawn="1"/>
          </p:nvGrpSpPr>
          <p:grpSpPr>
            <a:xfrm>
              <a:off x="9310729" y="171987"/>
              <a:ext cx="551005" cy="338554"/>
              <a:chOff x="9996138" y="911698"/>
              <a:chExt cx="551005" cy="33855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A278C74-0F6A-C642-B6CC-C353FF9A2AA2}"/>
                  </a:ext>
                </a:extLst>
              </p:cNvPr>
              <p:cNvSpPr/>
              <p:nvPr/>
            </p:nvSpPr>
            <p:spPr>
              <a:xfrm>
                <a:off x="9996138" y="937385"/>
                <a:ext cx="551005" cy="282753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JUA_TTF" panose="02020603020101020101" pitchFamily="18" charset="-127"/>
                  <a:ea typeface="BM JUA_TTF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BA5F45-91A8-7B4B-AC86-82E3D4631282}"/>
                  </a:ext>
                </a:extLst>
              </p:cNvPr>
              <p:cNvSpPr txBox="1"/>
              <p:nvPr/>
            </p:nvSpPr>
            <p:spPr>
              <a:xfrm>
                <a:off x="10051066" y="911698"/>
                <a:ext cx="441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spc="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01</a:t>
                </a:r>
                <a:endParaRPr lang="ko-KR" altLang="en-US" sz="1600" b="1" spc="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097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0E8EF-540B-B94E-A000-0BF254D7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94EDD-4D51-0345-9834-1488F3BA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A74A7-645A-324B-AD5E-9DA92696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B23FD-7F8F-F841-BC24-326A984AF6D1}"/>
              </a:ext>
            </a:extLst>
          </p:cNvPr>
          <p:cNvSpPr txBox="1"/>
          <p:nvPr userDrawn="1"/>
        </p:nvSpPr>
        <p:spPr>
          <a:xfrm>
            <a:off x="9697238" y="23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8AC849-97E5-A342-88C0-152236E4DBC7}"/>
              </a:ext>
            </a:extLst>
          </p:cNvPr>
          <p:cNvGrpSpPr/>
          <p:nvPr userDrawn="1"/>
        </p:nvGrpSpPr>
        <p:grpSpPr>
          <a:xfrm>
            <a:off x="9310729" y="108217"/>
            <a:ext cx="1951772" cy="461665"/>
            <a:chOff x="9310729" y="108217"/>
            <a:chExt cx="1951772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D6233-74F2-4F44-9DD1-C3B65D343D06}"/>
                </a:ext>
              </a:extLst>
            </p:cNvPr>
            <p:cNvSpPr txBox="1"/>
            <p:nvPr userDrawn="1"/>
          </p:nvSpPr>
          <p:spPr>
            <a:xfrm>
              <a:off x="10313266" y="108217"/>
              <a:ext cx="949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BM JUA_TTF" panose="02020603020101020101" pitchFamily="18" charset="-127"/>
                  <a:ea typeface="BM JUA_TTF" panose="02020603020101020101" pitchFamily="18" charset="-127"/>
                </a:rPr>
                <a:t>Steps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F4A50B5-7612-2D4C-9460-D1A6767F63FD}"/>
                </a:ext>
              </a:extLst>
            </p:cNvPr>
            <p:cNvGrpSpPr/>
            <p:nvPr userDrawn="1"/>
          </p:nvGrpSpPr>
          <p:grpSpPr>
            <a:xfrm>
              <a:off x="9310729" y="171987"/>
              <a:ext cx="551005" cy="338554"/>
              <a:chOff x="9996138" y="911698"/>
              <a:chExt cx="551005" cy="33855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DD82C4-D45C-214F-BF77-448B4DA408A6}"/>
                  </a:ext>
                </a:extLst>
              </p:cNvPr>
              <p:cNvSpPr/>
              <p:nvPr/>
            </p:nvSpPr>
            <p:spPr>
              <a:xfrm>
                <a:off x="9996138" y="937385"/>
                <a:ext cx="551005" cy="282753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JUA_TTF" panose="02020603020101020101" pitchFamily="18" charset="-127"/>
                  <a:ea typeface="BM JUA_TTF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36ED29-66F7-F144-9427-DDA569E51160}"/>
                  </a:ext>
                </a:extLst>
              </p:cNvPr>
              <p:cNvSpPr txBox="1"/>
              <p:nvPr/>
            </p:nvSpPr>
            <p:spPr>
              <a:xfrm>
                <a:off x="10051067" y="911698"/>
                <a:ext cx="441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spc="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02</a:t>
                </a:r>
                <a:endParaRPr lang="ko-KR" altLang="en-US" sz="1600" b="1" spc="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16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0E8EF-540B-B94E-A000-0BF254D7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94EDD-4D51-0345-9834-1488F3BA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A74A7-645A-324B-AD5E-9DA92696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B23FD-7F8F-F841-BC24-326A984AF6D1}"/>
              </a:ext>
            </a:extLst>
          </p:cNvPr>
          <p:cNvSpPr txBox="1"/>
          <p:nvPr userDrawn="1"/>
        </p:nvSpPr>
        <p:spPr>
          <a:xfrm>
            <a:off x="9697238" y="23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8AC849-97E5-A342-88C0-152236E4DBC7}"/>
              </a:ext>
            </a:extLst>
          </p:cNvPr>
          <p:cNvGrpSpPr/>
          <p:nvPr userDrawn="1"/>
        </p:nvGrpSpPr>
        <p:grpSpPr>
          <a:xfrm>
            <a:off x="9310729" y="108217"/>
            <a:ext cx="2157405" cy="461665"/>
            <a:chOff x="9310729" y="108217"/>
            <a:chExt cx="2157405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D6233-74F2-4F44-9DD1-C3B65D343D06}"/>
                </a:ext>
              </a:extLst>
            </p:cNvPr>
            <p:cNvSpPr txBox="1"/>
            <p:nvPr userDrawn="1"/>
          </p:nvSpPr>
          <p:spPr>
            <a:xfrm>
              <a:off x="10313266" y="108217"/>
              <a:ext cx="1154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BM JUA_TTF" panose="02020603020101020101" pitchFamily="18" charset="-127"/>
                  <a:ea typeface="BM JUA_TTF" panose="02020603020101020101" pitchFamily="18" charset="-127"/>
                </a:rPr>
                <a:t>System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F4A50B5-7612-2D4C-9460-D1A6767F63FD}"/>
                </a:ext>
              </a:extLst>
            </p:cNvPr>
            <p:cNvGrpSpPr/>
            <p:nvPr userDrawn="1"/>
          </p:nvGrpSpPr>
          <p:grpSpPr>
            <a:xfrm>
              <a:off x="9310729" y="171987"/>
              <a:ext cx="551005" cy="338554"/>
              <a:chOff x="9996138" y="911698"/>
              <a:chExt cx="551005" cy="33855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DD82C4-D45C-214F-BF77-448B4DA408A6}"/>
                  </a:ext>
                </a:extLst>
              </p:cNvPr>
              <p:cNvSpPr/>
              <p:nvPr/>
            </p:nvSpPr>
            <p:spPr>
              <a:xfrm>
                <a:off x="9996138" y="937385"/>
                <a:ext cx="551005" cy="282753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JUA_TTF" panose="02020603020101020101" pitchFamily="18" charset="-127"/>
                  <a:ea typeface="BM JUA_TTF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36ED29-66F7-F144-9427-DDA569E51160}"/>
                  </a:ext>
                </a:extLst>
              </p:cNvPr>
              <p:cNvSpPr txBox="1"/>
              <p:nvPr/>
            </p:nvSpPr>
            <p:spPr>
              <a:xfrm>
                <a:off x="10051067" y="911698"/>
                <a:ext cx="441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spc="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03</a:t>
                </a:r>
                <a:endParaRPr lang="ko-KR" altLang="en-US" sz="1600" b="1" spc="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853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0E8EF-540B-B94E-A000-0BF254D7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94EDD-4D51-0345-9834-1488F3BA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A74A7-645A-324B-AD5E-9DA92696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B23FD-7F8F-F841-BC24-326A984AF6D1}"/>
              </a:ext>
            </a:extLst>
          </p:cNvPr>
          <p:cNvSpPr txBox="1"/>
          <p:nvPr userDrawn="1"/>
        </p:nvSpPr>
        <p:spPr>
          <a:xfrm>
            <a:off x="9697238" y="23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8AC849-97E5-A342-88C0-152236E4DBC7}"/>
              </a:ext>
            </a:extLst>
          </p:cNvPr>
          <p:cNvGrpSpPr/>
          <p:nvPr userDrawn="1"/>
        </p:nvGrpSpPr>
        <p:grpSpPr>
          <a:xfrm>
            <a:off x="9310729" y="108217"/>
            <a:ext cx="2588227" cy="461665"/>
            <a:chOff x="9310729" y="108217"/>
            <a:chExt cx="258822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D6233-74F2-4F44-9DD1-C3B65D343D06}"/>
                </a:ext>
              </a:extLst>
            </p:cNvPr>
            <p:cNvSpPr txBox="1"/>
            <p:nvPr userDrawn="1"/>
          </p:nvSpPr>
          <p:spPr>
            <a:xfrm>
              <a:off x="10313266" y="108217"/>
              <a:ext cx="15856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BM JUA_TTF" panose="02020603020101020101" pitchFamily="18" charset="-127"/>
                  <a:ea typeface="BM JUA_TTF" panose="02020603020101020101" pitchFamily="18" charset="-127"/>
                </a:rPr>
                <a:t>Conclusion</a:t>
              </a:r>
              <a:endPara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F4A50B5-7612-2D4C-9460-D1A6767F63FD}"/>
                </a:ext>
              </a:extLst>
            </p:cNvPr>
            <p:cNvGrpSpPr/>
            <p:nvPr userDrawn="1"/>
          </p:nvGrpSpPr>
          <p:grpSpPr>
            <a:xfrm>
              <a:off x="9310729" y="171987"/>
              <a:ext cx="551005" cy="338554"/>
              <a:chOff x="9996138" y="911698"/>
              <a:chExt cx="551005" cy="33855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BDD82C4-D45C-214F-BF77-448B4DA408A6}"/>
                  </a:ext>
                </a:extLst>
              </p:cNvPr>
              <p:cNvSpPr/>
              <p:nvPr/>
            </p:nvSpPr>
            <p:spPr>
              <a:xfrm>
                <a:off x="9996138" y="937385"/>
                <a:ext cx="551005" cy="282753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JUA_TTF" panose="02020603020101020101" pitchFamily="18" charset="-127"/>
                  <a:ea typeface="BM JUA_TTF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36ED29-66F7-F144-9427-DDA569E51160}"/>
                  </a:ext>
                </a:extLst>
              </p:cNvPr>
              <p:cNvSpPr txBox="1"/>
              <p:nvPr/>
            </p:nvSpPr>
            <p:spPr>
              <a:xfrm>
                <a:off x="10051067" y="911698"/>
                <a:ext cx="441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spc="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04</a:t>
                </a:r>
                <a:endParaRPr lang="ko-KR" altLang="en-US" sz="1600" b="1" spc="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8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F11C9-019D-4C4C-B4EE-EF9FAAF5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768A0-5B72-B64F-8CB2-498747542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1F50C-7EED-BA47-A899-2276568C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2FE66B-C32D-EF4A-BB20-B1A2CED2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6B02A-4B53-BD4F-8685-E149DC6C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747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9612D-3F4B-B74D-9C7C-C4AE1A74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EFE9D-7113-764E-8158-9E0F565C3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B48458-577D-9E49-A71A-995374F4E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C42E0-0CD2-CD48-AA3D-A3D24A3E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8CA4DF-0151-A240-B2AA-9728A4921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01773-AECC-4046-8517-A8BA4C5B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337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9B0C2-D7DF-434E-9753-563122E8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348DEB-E268-374A-90E8-6DD523DD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E03EE7-C673-FF45-B8AD-2DDEED8D1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86B7AC-4924-CF49-8114-07381340F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A8E75E-DB99-CE45-866E-F951FC7BE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50A3F2-3516-7144-8534-99EBB7D2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BAF03B-993A-9848-B743-054A7257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13AA70-BFE6-8A4A-A350-E7C1F69D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684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4557-B2DF-9343-8715-B426DAE5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5598CA-A332-3543-AF8A-B585FC2D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714E69-E360-0341-9159-0C0E99A8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4185DB-B8ED-0845-98AF-00E9D713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873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63ACF8-F490-E449-BC9F-4CDAD4DD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8247F4-19BA-AD4C-BD3C-341ECE569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CF4D4-5EE2-4044-8A25-1880BEAC2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C575-E392-6A4D-8E50-B3F7E2AEEFA4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17459-271C-EB44-9D6A-2073A0895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D0308-5D09-1A4E-A790-34C55925D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7EFD3-2D03-4241-99A6-9928E13C4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441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44D7C6-8C82-CA45-AC93-CA9403D659CB}"/>
              </a:ext>
            </a:extLst>
          </p:cNvPr>
          <p:cNvSpPr txBox="1"/>
          <p:nvPr/>
        </p:nvSpPr>
        <p:spPr>
          <a:xfrm>
            <a:off x="3028294" y="2767280"/>
            <a:ext cx="6135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MOVIEBEAT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Helvetica Neue Medium" panose="02000503000000020004" pitchFamily="2" charset="0"/>
              <a:ea typeface="GyeonggiTitleVOTF" panose="02020803020101020101" pitchFamily="18" charset="-127"/>
              <a:cs typeface="Helvetica Neue Medium" panose="02000503000000020004" pitchFamily="2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E4591C-C0B7-8D4E-A2FB-F8380E9166B9}"/>
              </a:ext>
            </a:extLst>
          </p:cNvPr>
          <p:cNvGrpSpPr/>
          <p:nvPr/>
        </p:nvGrpSpPr>
        <p:grpSpPr>
          <a:xfrm>
            <a:off x="0" y="108640"/>
            <a:ext cx="1774496" cy="1148041"/>
            <a:chOff x="4372406" y="3534669"/>
            <a:chExt cx="3447189" cy="23385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E4208DC-5AAD-9C43-8DFC-CF269607A432}"/>
                </a:ext>
              </a:extLst>
            </p:cNvPr>
            <p:cNvSpPr/>
            <p:nvPr/>
          </p:nvSpPr>
          <p:spPr>
            <a:xfrm>
              <a:off x="4372406" y="3657100"/>
              <a:ext cx="3447189" cy="221615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ABE70F9-FE73-974C-99B2-C7E4941AF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57" t="15024" r="17462" b="25669"/>
            <a:stretch/>
          </p:blipFill>
          <p:spPr>
            <a:xfrm>
              <a:off x="4547137" y="3534669"/>
              <a:ext cx="2970889" cy="1956766"/>
            </a:xfrm>
            <a:prstGeom prst="rect">
              <a:avLst/>
            </a:prstGeom>
          </p:spPr>
        </p:pic>
        <p:sp>
          <p:nvSpPr>
            <p:cNvPr id="24" name="삼각형 23">
              <a:extLst>
                <a:ext uri="{FF2B5EF4-FFF2-40B4-BE49-F238E27FC236}">
                  <a16:creationId xmlns:a16="http://schemas.microsoft.com/office/drawing/2014/main" id="{9E38DE44-BEF2-6C48-8E63-480DE889117B}"/>
                </a:ext>
              </a:extLst>
            </p:cNvPr>
            <p:cNvSpPr/>
            <p:nvPr/>
          </p:nvSpPr>
          <p:spPr>
            <a:xfrm rot="5400000">
              <a:off x="5624871" y="4209991"/>
              <a:ext cx="1295691" cy="1116975"/>
            </a:xfrm>
            <a:prstGeom prst="triangl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B47BD1-7C78-104B-BCCA-504BC2C46386}"/>
              </a:ext>
            </a:extLst>
          </p:cNvPr>
          <p:cNvSpPr txBox="1"/>
          <p:nvPr/>
        </p:nvSpPr>
        <p:spPr>
          <a:xfrm>
            <a:off x="3148215" y="3829109"/>
            <a:ext cx="5276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뮤빗</a:t>
            </a:r>
            <a:r>
              <a:rPr kumimoji="1" lang="en-US" altLang="ko-KR" sz="28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:</a:t>
            </a:r>
            <a:r>
              <a:rPr kumimoji="1" lang="ko-KR" altLang="en-US" sz="28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 세상을 뛰게하는 명대사</a:t>
            </a:r>
          </a:p>
        </p:txBody>
      </p:sp>
    </p:spTree>
    <p:extLst>
      <p:ext uri="{BB962C8B-B14F-4D97-AF65-F5344CB8AC3E}">
        <p14:creationId xmlns:p14="http://schemas.microsoft.com/office/powerpoint/2010/main" val="316055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ABDD54-EF21-C34A-8031-624E3DBA4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71"/>
          <a:stretch/>
        </p:blipFill>
        <p:spPr>
          <a:xfrm>
            <a:off x="607543" y="3488857"/>
            <a:ext cx="3968750" cy="28626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F9EF19-B113-8B47-AE2A-C8D93C26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3575"/>
            <a:ext cx="5549900" cy="4787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28BAF4-FDD1-0640-8890-0BFBCF48D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43" y="1563575"/>
            <a:ext cx="3968750" cy="7869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542F7F-B6DA-2240-B022-6FE45A57FC71}"/>
              </a:ext>
            </a:extLst>
          </p:cNvPr>
          <p:cNvGrpSpPr/>
          <p:nvPr/>
        </p:nvGrpSpPr>
        <p:grpSpPr>
          <a:xfrm rot="5400000">
            <a:off x="2268612" y="2642870"/>
            <a:ext cx="646611" cy="553648"/>
            <a:chOff x="5937202" y="5179299"/>
            <a:chExt cx="783799" cy="671112"/>
          </a:xfrm>
        </p:grpSpPr>
        <p:sp>
          <p:nvSpPr>
            <p:cNvPr id="15" name="화살표: 갈매기형 수장 60">
              <a:extLst>
                <a:ext uri="{FF2B5EF4-FFF2-40B4-BE49-F238E27FC236}">
                  <a16:creationId xmlns:a16="http://schemas.microsoft.com/office/drawing/2014/main" id="{D7992272-D254-5B44-B398-805CA8D9747A}"/>
                </a:ext>
              </a:extLst>
            </p:cNvPr>
            <p:cNvSpPr/>
            <p:nvPr/>
          </p:nvSpPr>
          <p:spPr>
            <a:xfrm>
              <a:off x="6215279" y="5179299"/>
              <a:ext cx="505722" cy="671112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7B1CF75B-C8BB-8840-A44E-40150564763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196966" y="5255091"/>
              <a:ext cx="11409" cy="530937"/>
            </a:xfrm>
            <a:prstGeom prst="line">
              <a:avLst/>
            </a:prstGeom>
            <a:ln w="254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FF8293-8FDB-8348-8C02-1838D25004E8}"/>
              </a:ext>
            </a:extLst>
          </p:cNvPr>
          <p:cNvGrpSpPr/>
          <p:nvPr/>
        </p:nvGrpSpPr>
        <p:grpSpPr>
          <a:xfrm>
            <a:off x="5012841" y="4643342"/>
            <a:ext cx="646611" cy="553648"/>
            <a:chOff x="5937202" y="5179299"/>
            <a:chExt cx="783799" cy="671112"/>
          </a:xfrm>
        </p:grpSpPr>
        <p:sp>
          <p:nvSpPr>
            <p:cNvPr id="19" name="화살표: 갈매기형 수장 60">
              <a:extLst>
                <a:ext uri="{FF2B5EF4-FFF2-40B4-BE49-F238E27FC236}">
                  <a16:creationId xmlns:a16="http://schemas.microsoft.com/office/drawing/2014/main" id="{F6619390-5E66-174B-8BC0-F1185D72440B}"/>
                </a:ext>
              </a:extLst>
            </p:cNvPr>
            <p:cNvSpPr/>
            <p:nvPr/>
          </p:nvSpPr>
          <p:spPr>
            <a:xfrm>
              <a:off x="6215279" y="5179299"/>
              <a:ext cx="505722" cy="671112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664276DC-E57C-F94F-A279-1C390F59A78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196966" y="5255091"/>
              <a:ext cx="11409" cy="530937"/>
            </a:xfrm>
            <a:prstGeom prst="line">
              <a:avLst/>
            </a:prstGeom>
            <a:ln w="254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44BF8C-6BFD-D040-A9A4-F95640F1D9DE}"/>
              </a:ext>
            </a:extLst>
          </p:cNvPr>
          <p:cNvSpPr/>
          <p:nvPr/>
        </p:nvSpPr>
        <p:spPr>
          <a:xfrm>
            <a:off x="252335" y="213323"/>
            <a:ext cx="1875613" cy="5273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>
                  <a:solidFill>
                    <a:srgbClr val="465081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whoosh</a:t>
            </a:r>
            <a:endParaRPr lang="ko-KR" altLang="en-US" sz="3600" dirty="0">
              <a:ln>
                <a:solidFill>
                  <a:srgbClr val="465081">
                    <a:alpha val="0"/>
                  </a:srgb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67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1E668A-63A9-B94A-8D8A-B4A2D96A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0" y="995082"/>
            <a:ext cx="11965640" cy="51098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0A339C-1752-864F-8F9E-5831A9950EFE}"/>
              </a:ext>
            </a:extLst>
          </p:cNvPr>
          <p:cNvSpPr/>
          <p:nvPr/>
        </p:nvSpPr>
        <p:spPr>
          <a:xfrm>
            <a:off x="252335" y="213323"/>
            <a:ext cx="1875613" cy="5273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>
                  <a:solidFill>
                    <a:srgbClr val="465081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whoosh</a:t>
            </a:r>
            <a:endParaRPr lang="ko-KR" altLang="en-US" sz="3600" dirty="0">
              <a:ln>
                <a:solidFill>
                  <a:srgbClr val="465081">
                    <a:alpha val="0"/>
                  </a:srgb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66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B07DAFC-4AC8-C446-B6C4-F32E47DF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0" y="979594"/>
            <a:ext cx="10445119" cy="54755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AF9F41-8B2B-EB4D-B193-E7B7131C15CA}"/>
              </a:ext>
            </a:extLst>
          </p:cNvPr>
          <p:cNvSpPr/>
          <p:nvPr/>
        </p:nvSpPr>
        <p:spPr>
          <a:xfrm>
            <a:off x="252336" y="213323"/>
            <a:ext cx="1802802" cy="5273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>
                  <a:solidFill>
                    <a:srgbClr val="465081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98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CAF9F41-8B2B-EB4D-B193-E7B7131C15CA}"/>
              </a:ext>
            </a:extLst>
          </p:cNvPr>
          <p:cNvSpPr/>
          <p:nvPr/>
        </p:nvSpPr>
        <p:spPr>
          <a:xfrm>
            <a:off x="252335" y="213323"/>
            <a:ext cx="2853003" cy="5273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Visualization</a:t>
            </a:r>
            <a:endParaRPr lang="ko-KR" altLang="en-US" sz="3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2A187C-F8C8-CA45-AA4D-C5DA6BBEFB92}"/>
              </a:ext>
            </a:extLst>
          </p:cNvPr>
          <p:cNvGrpSpPr/>
          <p:nvPr/>
        </p:nvGrpSpPr>
        <p:grpSpPr>
          <a:xfrm>
            <a:off x="2068285" y="933078"/>
            <a:ext cx="9514165" cy="5775786"/>
            <a:chOff x="1740472" y="956141"/>
            <a:chExt cx="9831093" cy="59681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5738241-4BE7-8E4B-962C-C3C56B5AB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806" t="10799" b="39048"/>
            <a:stretch/>
          </p:blipFill>
          <p:spPr>
            <a:xfrm>
              <a:off x="1740472" y="956141"/>
              <a:ext cx="9831092" cy="487640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73EE02-294B-9E49-B816-20995621E2D9}"/>
                </a:ext>
              </a:extLst>
            </p:cNvPr>
            <p:cNvGrpSpPr/>
            <p:nvPr/>
          </p:nvGrpSpPr>
          <p:grpSpPr>
            <a:xfrm>
              <a:off x="1740472" y="975664"/>
              <a:ext cx="9831093" cy="5948661"/>
              <a:chOff x="1180454" y="881937"/>
              <a:chExt cx="9831093" cy="594866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875AE5C-9209-6E41-8B8C-A93FCD7AF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01" t="10561" b="56040"/>
              <a:stretch/>
            </p:blipFill>
            <p:spPr>
              <a:xfrm>
                <a:off x="6827827" y="6017355"/>
                <a:ext cx="3755572" cy="81324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40B5819-AF0E-184F-A143-E297593C1A3B}"/>
                  </a:ext>
                </a:extLst>
              </p:cNvPr>
              <p:cNvGrpSpPr/>
              <p:nvPr/>
            </p:nvGrpSpPr>
            <p:grpSpPr>
              <a:xfrm>
                <a:off x="1180454" y="881937"/>
                <a:ext cx="9831093" cy="5889989"/>
                <a:chOff x="1180454" y="881937"/>
                <a:chExt cx="9831093" cy="5889989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4EFF9FF-64AD-D64A-B8ED-0C47C0C32BA0}"/>
                    </a:ext>
                  </a:extLst>
                </p:cNvPr>
                <p:cNvSpPr/>
                <p:nvPr/>
              </p:nvSpPr>
              <p:spPr>
                <a:xfrm>
                  <a:off x="8934213" y="6064160"/>
                  <a:ext cx="1513115" cy="707766"/>
                </a:xfrm>
                <a:prstGeom prst="rect">
                  <a:avLst/>
                </a:prstGeom>
                <a:solidFill>
                  <a:srgbClr val="54535B">
                    <a:alpha val="4000"/>
                  </a:srgbClr>
                </a:solidFill>
                <a:ln w="25400">
                  <a:solidFill>
                    <a:srgbClr val="212121">
                      <a:alpha val="45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rgbClr val="21212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56EC6FBC-3B79-D041-B567-69C09DC7462B}"/>
                    </a:ext>
                  </a:extLst>
                </p:cNvPr>
                <p:cNvSpPr/>
                <p:nvPr/>
              </p:nvSpPr>
              <p:spPr>
                <a:xfrm>
                  <a:off x="1180454" y="881937"/>
                  <a:ext cx="9831092" cy="4876404"/>
                </a:xfrm>
                <a:prstGeom prst="rect">
                  <a:avLst/>
                </a:prstGeom>
                <a:solidFill>
                  <a:srgbClr val="54535B">
                    <a:alpha val="4000"/>
                  </a:srgbClr>
                </a:solidFill>
                <a:ln w="25400">
                  <a:solidFill>
                    <a:srgbClr val="212121">
                      <a:alpha val="45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rgbClr val="21212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cxnSp>
              <p:nvCxnSpPr>
                <p:cNvPr id="10" name="직선 연결선[R] 9">
                  <a:extLst>
                    <a:ext uri="{FF2B5EF4-FFF2-40B4-BE49-F238E27FC236}">
                      <a16:creationId xmlns:a16="http://schemas.microsoft.com/office/drawing/2014/main" id="{8A2F6A12-8672-8F4F-9669-0EE2661730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447328" y="5758341"/>
                  <a:ext cx="564219" cy="305820"/>
                </a:xfrm>
                <a:prstGeom prst="line">
                  <a:avLst/>
                </a:prstGeom>
                <a:solidFill>
                  <a:srgbClr val="54535B">
                    <a:alpha val="4000"/>
                  </a:srgbClr>
                </a:solidFill>
                <a:ln w="25400">
                  <a:solidFill>
                    <a:srgbClr val="212121">
                      <a:alpha val="45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직선 연결선[R] 10">
                  <a:extLst>
                    <a:ext uri="{FF2B5EF4-FFF2-40B4-BE49-F238E27FC236}">
                      <a16:creationId xmlns:a16="http://schemas.microsoft.com/office/drawing/2014/main" id="{9F7359AE-F7C2-7F42-B18C-3882F64ED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80454" y="5797492"/>
                  <a:ext cx="7753759" cy="266669"/>
                </a:xfrm>
                <a:prstGeom prst="line">
                  <a:avLst/>
                </a:prstGeom>
                <a:solidFill>
                  <a:srgbClr val="54535B">
                    <a:alpha val="4000"/>
                  </a:srgbClr>
                </a:solidFill>
                <a:ln w="25400">
                  <a:solidFill>
                    <a:srgbClr val="212121">
                      <a:alpha val="45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sp>
        <p:nvSpPr>
          <p:cNvPr id="15" name="모서리가 둥근 직사각형 59">
            <a:extLst>
              <a:ext uri="{FF2B5EF4-FFF2-40B4-BE49-F238E27FC236}">
                <a16:creationId xmlns:a16="http://schemas.microsoft.com/office/drawing/2014/main" id="{B50EAD3F-789E-104A-8514-85A16295C8D7}"/>
              </a:ext>
            </a:extLst>
          </p:cNvPr>
          <p:cNvSpPr/>
          <p:nvPr/>
        </p:nvSpPr>
        <p:spPr>
          <a:xfrm>
            <a:off x="3326333" y="5967134"/>
            <a:ext cx="2178365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X</a:t>
            </a:r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축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 = </a:t>
            </a:r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러닝타임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 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26" name="모서리가 둥근 직사각형 59">
            <a:extLst>
              <a:ext uri="{FF2B5EF4-FFF2-40B4-BE49-F238E27FC236}">
                <a16:creationId xmlns:a16="http://schemas.microsoft.com/office/drawing/2014/main" id="{3D0DBD6A-A2A5-9349-BFF4-E8E29F2B5ED8}"/>
              </a:ext>
            </a:extLst>
          </p:cNvPr>
          <p:cNvSpPr/>
          <p:nvPr/>
        </p:nvSpPr>
        <p:spPr>
          <a:xfrm>
            <a:off x="123866" y="4269051"/>
            <a:ext cx="1729734" cy="527300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Y</a:t>
            </a:r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축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 = </a:t>
            </a:r>
            <a:r>
              <a:rPr lang="ko-KR" altLang="en-US" sz="20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인용지수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15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0FB6E0-85DE-7242-9691-0B26A995D10E}"/>
              </a:ext>
            </a:extLst>
          </p:cNvPr>
          <p:cNvSpPr txBox="1"/>
          <p:nvPr/>
        </p:nvSpPr>
        <p:spPr>
          <a:xfrm>
            <a:off x="2144650" y="5754792"/>
            <a:ext cx="74110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latin typeface="BM JUA_TTF" panose="02020603020101020101" pitchFamily="18" charset="-127"/>
                <a:ea typeface="BM JUA_TTF" panose="02020603020101020101" pitchFamily="18" charset="-127"/>
              </a:rPr>
              <a:t>명대사 분포 패턴 분석 및 감성 분석</a:t>
            </a:r>
          </a:p>
        </p:txBody>
      </p:sp>
      <p:sp>
        <p:nvSpPr>
          <p:cNvPr id="3" name="모서리가 둥근 직사각형 59">
            <a:extLst>
              <a:ext uri="{FF2B5EF4-FFF2-40B4-BE49-F238E27FC236}">
                <a16:creationId xmlns:a16="http://schemas.microsoft.com/office/drawing/2014/main" id="{712A21DE-A1FE-3F46-8B5F-DFBC7A14A812}"/>
              </a:ext>
            </a:extLst>
          </p:cNvPr>
          <p:cNvSpPr/>
          <p:nvPr/>
        </p:nvSpPr>
        <p:spPr>
          <a:xfrm>
            <a:off x="2144651" y="1985650"/>
            <a:ext cx="20082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장르별</a:t>
            </a:r>
          </a:p>
        </p:txBody>
      </p:sp>
      <p:sp>
        <p:nvSpPr>
          <p:cNvPr id="4" name="모서리가 둥근 직사각형 59">
            <a:extLst>
              <a:ext uri="{FF2B5EF4-FFF2-40B4-BE49-F238E27FC236}">
                <a16:creationId xmlns:a16="http://schemas.microsoft.com/office/drawing/2014/main" id="{1DE11F0E-1CE8-D646-ADCC-B4E7A21590CC}"/>
              </a:ext>
            </a:extLst>
          </p:cNvPr>
          <p:cNvSpPr/>
          <p:nvPr/>
        </p:nvSpPr>
        <p:spPr>
          <a:xfrm>
            <a:off x="2144651" y="3237306"/>
            <a:ext cx="20082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배우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 </a:t>
            </a:r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별</a:t>
            </a:r>
          </a:p>
        </p:txBody>
      </p:sp>
      <p:sp>
        <p:nvSpPr>
          <p:cNvPr id="5" name="모서리가 둥근 직사각형 59">
            <a:extLst>
              <a:ext uri="{FF2B5EF4-FFF2-40B4-BE49-F238E27FC236}">
                <a16:creationId xmlns:a16="http://schemas.microsoft.com/office/drawing/2014/main" id="{331EE301-04C9-2941-873D-0674611CD5D6}"/>
              </a:ext>
            </a:extLst>
          </p:cNvPr>
          <p:cNvSpPr/>
          <p:nvPr/>
        </p:nvSpPr>
        <p:spPr>
          <a:xfrm>
            <a:off x="2144650" y="4496049"/>
            <a:ext cx="20082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흥행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 </a:t>
            </a:r>
            <a:r>
              <a:rPr lang="ko-KR" altLang="en-US" sz="20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성적별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CEFB91-0989-584D-8298-382EA2310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1" t="10561" b="56040"/>
          <a:stretch/>
        </p:blipFill>
        <p:spPr>
          <a:xfrm>
            <a:off x="6096000" y="1682968"/>
            <a:ext cx="4566072" cy="9887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877EC-D846-864D-95C3-B05B264821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601" t="10561" b="56040"/>
          <a:stretch/>
        </p:blipFill>
        <p:spPr>
          <a:xfrm>
            <a:off x="6096000" y="2934624"/>
            <a:ext cx="4566072" cy="9887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851783-9315-9647-983A-825D261154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3601" t="10561" b="56040"/>
          <a:stretch/>
        </p:blipFill>
        <p:spPr>
          <a:xfrm>
            <a:off x="6096000" y="4193367"/>
            <a:ext cx="4566072" cy="9887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787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700D1C-2982-EE4D-AD71-75973A83A081}"/>
              </a:ext>
            </a:extLst>
          </p:cNvPr>
          <p:cNvGrpSpPr/>
          <p:nvPr/>
        </p:nvGrpSpPr>
        <p:grpSpPr>
          <a:xfrm>
            <a:off x="5082540" y="3108960"/>
            <a:ext cx="2026920" cy="635479"/>
            <a:chOff x="5082540" y="3108960"/>
            <a:chExt cx="2026920" cy="63547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82A7772-FF7B-4D49-9F95-C911FF789BF5}"/>
                </a:ext>
              </a:extLst>
            </p:cNvPr>
            <p:cNvGrpSpPr/>
            <p:nvPr/>
          </p:nvGrpSpPr>
          <p:grpSpPr>
            <a:xfrm>
              <a:off x="5082540" y="3108960"/>
              <a:ext cx="1957070" cy="485140"/>
              <a:chOff x="5082540" y="3108960"/>
              <a:chExt cx="1957070" cy="48514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840E1D9-4F70-CB45-8420-E5D3A6A5C483}"/>
                  </a:ext>
                </a:extLst>
              </p:cNvPr>
              <p:cNvSpPr/>
              <p:nvPr/>
            </p:nvSpPr>
            <p:spPr>
              <a:xfrm>
                <a:off x="5082540" y="3274060"/>
                <a:ext cx="320040" cy="32004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YDIYGO340" panose="02030504000101010101" pitchFamily="18" charset="-127"/>
                    <a:ea typeface="YDIYGO340" panose="02030504000101010101" pitchFamily="18" charset="-127"/>
                  </a:rPr>
                  <a:t>감</a:t>
                </a:r>
              </a:p>
            </p:txBody>
          </p:sp>
          <p:cxnSp>
            <p:nvCxnSpPr>
              <p:cNvPr id="4" name="직선 연결선 10">
                <a:extLst>
                  <a:ext uri="{FF2B5EF4-FFF2-40B4-BE49-F238E27FC236}">
                    <a16:creationId xmlns:a16="http://schemas.microsoft.com/office/drawing/2014/main" id="{09E3C6E3-3097-A548-8AE7-051E56D485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2390" y="3108960"/>
                <a:ext cx="1887220" cy="0"/>
              </a:xfrm>
              <a:prstGeom prst="line">
                <a:avLst/>
              </a:prstGeom>
              <a:ln w="25400">
                <a:solidFill>
                  <a:srgbClr val="21212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BFA91DC-C8FC-A448-B1E7-74B76B3AD3AF}"/>
                </a:ext>
              </a:extLst>
            </p:cNvPr>
            <p:cNvSpPr/>
            <p:nvPr/>
          </p:nvSpPr>
          <p:spPr>
            <a:xfrm>
              <a:off x="5935980" y="3274060"/>
              <a:ext cx="320040" cy="32004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YDIYGO340" panose="02030504000101010101" pitchFamily="18" charset="-127"/>
                  <a:ea typeface="YDIYGO340" panose="02030504000101010101" pitchFamily="18" charset="-127"/>
                </a:rPr>
                <a:t>합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67A9FE-CEB8-1A44-8333-3AC90C8F7FD7}"/>
                </a:ext>
              </a:extLst>
            </p:cNvPr>
            <p:cNvSpPr/>
            <p:nvPr/>
          </p:nvSpPr>
          <p:spPr>
            <a:xfrm>
              <a:off x="5509260" y="3267929"/>
              <a:ext cx="320040" cy="32004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YDIYGO340" panose="02030504000101010101" pitchFamily="18" charset="-127"/>
                  <a:ea typeface="YDIYGO340" panose="02030504000101010101" pitchFamily="18" charset="-127"/>
                </a:rPr>
                <a:t>사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196ED-0ACF-A14C-A40D-9E25DC6F972F}"/>
                </a:ext>
              </a:extLst>
            </p:cNvPr>
            <p:cNvSpPr/>
            <p:nvPr/>
          </p:nvSpPr>
          <p:spPr>
            <a:xfrm>
              <a:off x="6362700" y="3267899"/>
              <a:ext cx="320040" cy="32004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YDIYGO340" panose="02030504000101010101" pitchFamily="18" charset="-127"/>
                  <a:ea typeface="YDIYGO340" panose="02030504000101010101" pitchFamily="18" charset="-127"/>
                </a:rPr>
                <a:t>니</a:t>
              </a:r>
              <a:endParaRPr lang="ko-KR" altLang="en-US" dirty="0">
                <a:latin typeface="YDIYGO340" panose="02030504000101010101" pitchFamily="18" charset="-127"/>
                <a:ea typeface="YDIYGO340" panose="0203050400010101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586C45-F2B2-3B45-86A8-0A5CA5B8D1E7}"/>
                </a:ext>
              </a:extLst>
            </p:cNvPr>
            <p:cNvSpPr/>
            <p:nvPr/>
          </p:nvSpPr>
          <p:spPr>
            <a:xfrm>
              <a:off x="6789420" y="3267899"/>
              <a:ext cx="320040" cy="32004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YDIYGO340" panose="02030504000101010101" pitchFamily="18" charset="-127"/>
                  <a:ea typeface="YDIYGO340" panose="02030504000101010101" pitchFamily="18" charset="-127"/>
                </a:rPr>
                <a:t>다</a:t>
              </a:r>
            </a:p>
          </p:txBody>
        </p:sp>
        <p:cxnSp>
          <p:nvCxnSpPr>
            <p:cNvPr id="22" name="직선 연결선 10">
              <a:extLst>
                <a:ext uri="{FF2B5EF4-FFF2-40B4-BE49-F238E27FC236}">
                  <a16:creationId xmlns:a16="http://schemas.microsoft.com/office/drawing/2014/main" id="{04BE61CF-589B-034A-863B-ADBD34148F82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90" y="3744439"/>
              <a:ext cx="1887220" cy="0"/>
            </a:xfrm>
            <a:prstGeom prst="line">
              <a:avLst/>
            </a:prstGeom>
            <a:ln w="25400">
              <a:solidFill>
                <a:srgbClr val="21212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615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9ECFCD-40A9-CE47-8741-EED87865C56D}"/>
              </a:ext>
            </a:extLst>
          </p:cNvPr>
          <p:cNvSpPr/>
          <p:nvPr/>
        </p:nvSpPr>
        <p:spPr>
          <a:xfrm>
            <a:off x="3551989" y="400038"/>
            <a:ext cx="5088021" cy="6057924"/>
          </a:xfrm>
          <a:prstGeom prst="rect">
            <a:avLst/>
          </a:prstGeom>
          <a:noFill/>
          <a:ln w="25400">
            <a:solidFill>
              <a:srgbClr val="2121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70584-78DE-2B43-8F0D-6A192527EF98}"/>
              </a:ext>
            </a:extLst>
          </p:cNvPr>
          <p:cNvSpPr txBox="1"/>
          <p:nvPr/>
        </p:nvSpPr>
        <p:spPr>
          <a:xfrm>
            <a:off x="5509740" y="2854719"/>
            <a:ext cx="276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212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12121"/>
              </a:solidFill>
              <a:latin typeface="Helvetica Neue Medium" panose="02000503000000020004" pitchFamily="2" charset="0"/>
              <a:ea typeface="BM JUA_TTF" panose="02020603020101020101" pitchFamily="18" charset="-127"/>
              <a:cs typeface="Helvetica Neue Medium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AE5A5-7DE0-154A-B7F4-E3DA90B33599}"/>
              </a:ext>
            </a:extLst>
          </p:cNvPr>
          <p:cNvSpPr txBox="1"/>
          <p:nvPr/>
        </p:nvSpPr>
        <p:spPr>
          <a:xfrm>
            <a:off x="6190855" y="405889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defRPr>
            </a:lvl1pPr>
          </a:lstStyle>
          <a:p>
            <a:r>
              <a:rPr lang="en-US" altLang="ko-KR" sz="3600" b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Steps</a:t>
            </a:r>
            <a:endParaRPr lang="ko-KR" altLang="en-US" sz="3600" b="0" dirty="0"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FED6B-FFEB-8945-8A0A-9292AF96CA24}"/>
              </a:ext>
            </a:extLst>
          </p:cNvPr>
          <p:cNvSpPr txBox="1"/>
          <p:nvPr/>
        </p:nvSpPr>
        <p:spPr>
          <a:xfrm>
            <a:off x="6017729" y="5246722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defRPr>
            </a:lvl1pPr>
          </a:lstStyle>
          <a:p>
            <a:r>
              <a:rPr lang="en-US" altLang="ko-KR" sz="3600" b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System</a:t>
            </a:r>
            <a:endParaRPr lang="ko-KR" altLang="en-US" sz="3600" b="0" dirty="0">
              <a:latin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E753892-B752-8D48-ABE1-753D2B19015F}"/>
              </a:ext>
            </a:extLst>
          </p:cNvPr>
          <p:cNvGrpSpPr/>
          <p:nvPr/>
        </p:nvGrpSpPr>
        <p:grpSpPr>
          <a:xfrm>
            <a:off x="5332566" y="920733"/>
            <a:ext cx="1526861" cy="987830"/>
            <a:chOff x="4372406" y="3534669"/>
            <a:chExt cx="3447189" cy="23385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DCA464D-282D-0C43-82A6-18F808F4B542}"/>
                </a:ext>
              </a:extLst>
            </p:cNvPr>
            <p:cNvSpPr/>
            <p:nvPr/>
          </p:nvSpPr>
          <p:spPr>
            <a:xfrm>
              <a:off x="4372406" y="3657100"/>
              <a:ext cx="3447189" cy="221615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4FB0EBA-EE6D-FA49-B729-EB30C1CB7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57" t="15024" r="17462" b="25669"/>
            <a:stretch/>
          </p:blipFill>
          <p:spPr>
            <a:xfrm>
              <a:off x="4547137" y="3534669"/>
              <a:ext cx="2970889" cy="1956766"/>
            </a:xfrm>
            <a:prstGeom prst="rect">
              <a:avLst/>
            </a:prstGeom>
          </p:spPr>
        </p:pic>
        <p:sp>
          <p:nvSpPr>
            <p:cNvPr id="23" name="삼각형 22">
              <a:extLst>
                <a:ext uri="{FF2B5EF4-FFF2-40B4-BE49-F238E27FC236}">
                  <a16:creationId xmlns:a16="http://schemas.microsoft.com/office/drawing/2014/main" id="{68D40321-2281-BE4B-8ECA-479723C8AC3A}"/>
                </a:ext>
              </a:extLst>
            </p:cNvPr>
            <p:cNvSpPr/>
            <p:nvPr/>
          </p:nvSpPr>
          <p:spPr>
            <a:xfrm rot="5400000">
              <a:off x="5624871" y="4209991"/>
              <a:ext cx="1295691" cy="1116975"/>
            </a:xfrm>
            <a:prstGeom prst="triangle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1771E7D7-6B4F-024F-B1D1-62B7B1EF690B}"/>
              </a:ext>
            </a:extLst>
          </p:cNvPr>
          <p:cNvSpPr/>
          <p:nvPr/>
        </p:nvSpPr>
        <p:spPr>
          <a:xfrm>
            <a:off x="3974111" y="3038381"/>
            <a:ext cx="10376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BM JUA_TTF" panose="02020603020101020101" pitchFamily="18" charset="-127"/>
                <a:ea typeface="BM JUA_TTF" panose="02020603020101020101" pitchFamily="18" charset="-127"/>
              </a:rPr>
              <a:t>01</a:t>
            </a:r>
            <a:endParaRPr lang="ko-KR" altLang="en-US" sz="28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25" name="모서리가 둥근 직사각형 59">
            <a:extLst>
              <a:ext uri="{FF2B5EF4-FFF2-40B4-BE49-F238E27FC236}">
                <a16:creationId xmlns:a16="http://schemas.microsoft.com/office/drawing/2014/main" id="{6681EAB9-0711-1B49-B143-319A116CC873}"/>
              </a:ext>
            </a:extLst>
          </p:cNvPr>
          <p:cNvSpPr/>
          <p:nvPr/>
        </p:nvSpPr>
        <p:spPr>
          <a:xfrm>
            <a:off x="3974112" y="4216557"/>
            <a:ext cx="10376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BM JUA_TTF" panose="02020603020101020101" pitchFamily="18" charset="-127"/>
                <a:ea typeface="BM JUA_TTF" panose="02020603020101020101" pitchFamily="18" charset="-127"/>
              </a:rPr>
              <a:t>02</a:t>
            </a:r>
            <a:endParaRPr lang="ko-KR" altLang="en-US" sz="28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26" name="모서리가 둥근 직사각형 59">
            <a:extLst>
              <a:ext uri="{FF2B5EF4-FFF2-40B4-BE49-F238E27FC236}">
                <a16:creationId xmlns:a16="http://schemas.microsoft.com/office/drawing/2014/main" id="{D224EB6C-8F14-994D-9125-10B97FD91C90}"/>
              </a:ext>
            </a:extLst>
          </p:cNvPr>
          <p:cNvSpPr/>
          <p:nvPr/>
        </p:nvSpPr>
        <p:spPr>
          <a:xfrm>
            <a:off x="3974113" y="5378194"/>
            <a:ext cx="10376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BM JUA_TTF" panose="02020603020101020101" pitchFamily="18" charset="-127"/>
                <a:ea typeface="BM JUA_TTF" panose="02020603020101020101" pitchFamily="18" charset="-127"/>
              </a:rPr>
              <a:t>03</a:t>
            </a:r>
            <a:endParaRPr lang="ko-KR" altLang="en-US" sz="28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cxnSp>
        <p:nvCxnSpPr>
          <p:cNvPr id="27" name="직선 연결선 84">
            <a:extLst>
              <a:ext uri="{FF2B5EF4-FFF2-40B4-BE49-F238E27FC236}">
                <a16:creationId xmlns:a16="http://schemas.microsoft.com/office/drawing/2014/main" id="{8A5F6397-836B-1C47-8F14-30D5D1F69F78}"/>
              </a:ext>
            </a:extLst>
          </p:cNvPr>
          <p:cNvCxnSpPr>
            <a:cxnSpLocks/>
          </p:cNvCxnSpPr>
          <p:nvPr/>
        </p:nvCxnSpPr>
        <p:spPr>
          <a:xfrm flipH="1" flipV="1">
            <a:off x="4361811" y="2473472"/>
            <a:ext cx="3468373" cy="1"/>
          </a:xfrm>
          <a:prstGeom prst="line">
            <a:avLst/>
          </a:prstGeom>
          <a:ln w="12700">
            <a:solidFill>
              <a:srgbClr val="54535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54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CEF2408-1975-F941-B513-9237868C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0" y="475953"/>
            <a:ext cx="11064679" cy="3662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B8B258-088E-6944-AFB9-D5284772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3" y="4138274"/>
            <a:ext cx="11064679" cy="26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9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600D29-6031-6E44-B6F0-80D668A1E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6"/>
          <a:stretch/>
        </p:blipFill>
        <p:spPr>
          <a:xfrm>
            <a:off x="145774" y="788212"/>
            <a:ext cx="12046226" cy="580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5DBCF19-9A98-9242-AE00-1EE455641119}"/>
              </a:ext>
            </a:extLst>
          </p:cNvPr>
          <p:cNvSpPr/>
          <p:nvPr/>
        </p:nvSpPr>
        <p:spPr>
          <a:xfrm>
            <a:off x="1478844" y="837929"/>
            <a:ext cx="9234311" cy="5410332"/>
          </a:xfrm>
          <a:prstGeom prst="rect">
            <a:avLst/>
          </a:prstGeom>
          <a:solidFill>
            <a:srgbClr val="54535B">
              <a:alpha val="4000"/>
            </a:srgb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1212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모서리가 둥근 직사각형 59">
            <a:extLst>
              <a:ext uri="{FF2B5EF4-FFF2-40B4-BE49-F238E27FC236}">
                <a16:creationId xmlns:a16="http://schemas.microsoft.com/office/drawing/2014/main" id="{0EEC5DAA-3E55-B246-892B-BE4F4BE87D45}"/>
              </a:ext>
            </a:extLst>
          </p:cNvPr>
          <p:cNvSpPr/>
          <p:nvPr/>
        </p:nvSpPr>
        <p:spPr>
          <a:xfrm>
            <a:off x="5091853" y="235428"/>
            <a:ext cx="20082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영화정보 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Data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CC41E-DDDC-1341-BBF4-C8473FC7AC56}"/>
              </a:ext>
            </a:extLst>
          </p:cNvPr>
          <p:cNvSpPr txBox="1"/>
          <p:nvPr/>
        </p:nvSpPr>
        <p:spPr>
          <a:xfrm>
            <a:off x="7445996" y="5543186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340</a:t>
            </a:r>
            <a:r>
              <a:rPr kumimoji="1" lang="ko-KR" altLang="en-US" sz="2800" dirty="0"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만개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A073EC8-9073-2D4B-86ED-1737878D2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911894"/>
              </p:ext>
            </p:extLst>
          </p:nvPr>
        </p:nvGraphicFramePr>
        <p:xfrm>
          <a:off x="6598712" y="1749820"/>
          <a:ext cx="2905217" cy="1512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035">
                  <a:extLst>
                    <a:ext uri="{9D8B030D-6E8A-4147-A177-3AD203B41FA5}">
                      <a16:colId xmlns:a16="http://schemas.microsoft.com/office/drawing/2014/main" val="223557854"/>
                    </a:ext>
                  </a:extLst>
                </a:gridCol>
                <a:gridCol w="1855182">
                  <a:extLst>
                    <a:ext uri="{9D8B030D-6E8A-4147-A177-3AD203B41FA5}">
                      <a16:colId xmlns:a16="http://schemas.microsoft.com/office/drawing/2014/main" val="974219603"/>
                    </a:ext>
                  </a:extLst>
                </a:gridCol>
              </a:tblGrid>
              <a:tr h="2928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NVactor</a:t>
                      </a:r>
                      <a:r>
                        <a:rPr lang="en-US" altLang="ko-KR" sz="14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(</a:t>
                      </a:r>
                      <a:r>
                        <a:rPr lang="ko-KR" altLang="en-US" sz="1400" b="1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네이버 영화 배우 정보</a:t>
                      </a:r>
                      <a:r>
                        <a:rPr lang="en-US" altLang="ko-KR" sz="14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)</a:t>
                      </a:r>
                      <a:endParaRPr lang="ko-KR" altLang="en-US" sz="1400" b="1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68987"/>
                  </a:ext>
                </a:extLst>
              </a:tr>
              <a:tr h="2439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테이블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(Primary</a:t>
                      </a:r>
                      <a:r>
                        <a:rPr lang="en-US" altLang="ko-KR" sz="11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key)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954918111"/>
                  </a:ext>
                </a:extLst>
              </a:tr>
              <a:tr h="243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movie_key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NVmovie</a:t>
                      </a:r>
                      <a:r>
                        <a:rPr lang="en-US" altLang="ko-KR" sz="11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</a:t>
                      </a:r>
                      <a:r>
                        <a:rPr lang="ko-KR" altLang="en-US" sz="1100" b="0" i="0" baseline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테이블 </a:t>
                      </a:r>
                      <a:r>
                        <a:rPr lang="ko-KR" altLang="en-US" sz="1100" b="0" i="0" baseline="0" dirty="0" err="1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참조키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7950012"/>
                  </a:ext>
                </a:extLst>
              </a:tr>
              <a:tr h="243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act_img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배우 사진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3828768949"/>
                  </a:ext>
                </a:extLst>
              </a:tr>
              <a:tr h="243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staff_act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배우 이름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2743018357"/>
                  </a:ext>
                </a:extLst>
              </a:tr>
              <a:tr h="243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act_role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역할 이름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2333722667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54C9FE-DBAE-7E49-B492-849501C27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65311"/>
              </p:ext>
            </p:extLst>
          </p:nvPr>
        </p:nvGraphicFramePr>
        <p:xfrm>
          <a:off x="2045313" y="4747678"/>
          <a:ext cx="3540346" cy="1211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57">
                  <a:extLst>
                    <a:ext uri="{9D8B030D-6E8A-4147-A177-3AD203B41FA5}">
                      <a16:colId xmlns:a16="http://schemas.microsoft.com/office/drawing/2014/main" val="223557854"/>
                    </a:ext>
                  </a:extLst>
                </a:gridCol>
                <a:gridCol w="2485089">
                  <a:extLst>
                    <a:ext uri="{9D8B030D-6E8A-4147-A177-3AD203B41FA5}">
                      <a16:colId xmlns:a16="http://schemas.microsoft.com/office/drawing/2014/main" val="974219603"/>
                    </a:ext>
                  </a:extLst>
                </a:gridCol>
              </a:tblGrid>
              <a:tr h="2794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NVreco_movie</a:t>
                      </a:r>
                      <a:r>
                        <a:rPr lang="en-US" altLang="ko-KR" sz="14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(</a:t>
                      </a:r>
                      <a:r>
                        <a:rPr lang="ko-KR" altLang="en-US" sz="1400" b="1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네이버 영화당 추천 영화</a:t>
                      </a:r>
                      <a:r>
                        <a:rPr lang="en-US" altLang="ko-KR" sz="14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)</a:t>
                      </a:r>
                      <a:endParaRPr lang="ko-KR" altLang="en-US" sz="1400" b="1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68987"/>
                  </a:ext>
                </a:extLst>
              </a:tr>
              <a:tr h="2328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테이블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(Primary</a:t>
                      </a:r>
                      <a:r>
                        <a:rPr lang="en-US" altLang="ko-KR" sz="11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key)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954918111"/>
                  </a:ext>
                </a:extLst>
              </a:tr>
              <a:tr h="23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movie_key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NVmovie</a:t>
                      </a:r>
                      <a:r>
                        <a:rPr lang="en-US" altLang="ko-KR" sz="11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</a:t>
                      </a:r>
                      <a:r>
                        <a:rPr lang="ko-KR" altLang="en-US" sz="1100" b="0" i="0" baseline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테이블 </a:t>
                      </a:r>
                      <a:r>
                        <a:rPr lang="ko-KR" altLang="en-US" sz="1100" b="0" i="0" baseline="0" dirty="0" err="1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참조키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7950012"/>
                  </a:ext>
                </a:extLst>
              </a:tr>
              <a:tr h="23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reco_title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추천 영화 제목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3828768949"/>
                  </a:ext>
                </a:extLst>
              </a:tr>
              <a:tr h="23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reco_url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추천 영화 네이버 </a:t>
                      </a:r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url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2743018357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1F0E695-0718-0448-96B8-DB71BF012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771278"/>
              </p:ext>
            </p:extLst>
          </p:nvPr>
        </p:nvGraphicFramePr>
        <p:xfrm>
          <a:off x="6596952" y="3428963"/>
          <a:ext cx="2951959" cy="187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54">
                  <a:extLst>
                    <a:ext uri="{9D8B030D-6E8A-4147-A177-3AD203B41FA5}">
                      <a16:colId xmlns:a16="http://schemas.microsoft.com/office/drawing/2014/main" val="223557854"/>
                    </a:ext>
                  </a:extLst>
                </a:gridCol>
                <a:gridCol w="2003005">
                  <a:extLst>
                    <a:ext uri="{9D8B030D-6E8A-4147-A177-3AD203B41FA5}">
                      <a16:colId xmlns:a16="http://schemas.microsoft.com/office/drawing/2014/main" val="974219603"/>
                    </a:ext>
                  </a:extLst>
                </a:gridCol>
              </a:tblGrid>
              <a:tr h="2677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NVquotes</a:t>
                      </a:r>
                      <a:r>
                        <a:rPr lang="en-US" altLang="ko-KR" sz="14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(</a:t>
                      </a:r>
                      <a:r>
                        <a:rPr lang="ko-KR" altLang="en-US" sz="1400" b="1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네이버 영화 명대사</a:t>
                      </a:r>
                      <a:r>
                        <a:rPr lang="en-US" altLang="ko-KR" sz="14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)</a:t>
                      </a:r>
                      <a:endParaRPr lang="ko-KR" altLang="en-US" sz="1400" b="1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68987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테이블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(Primary</a:t>
                      </a:r>
                      <a:r>
                        <a:rPr lang="en-US" altLang="ko-KR" sz="11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key)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954918111"/>
                  </a:ext>
                </a:extLst>
              </a:tr>
              <a:tr h="26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movie_key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NVmovie</a:t>
                      </a:r>
                      <a:r>
                        <a:rPr lang="en-US" altLang="ko-KR" sz="11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</a:t>
                      </a:r>
                      <a:r>
                        <a:rPr lang="ko-KR" altLang="en-US" sz="1100" b="0" i="0" baseline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테이블 </a:t>
                      </a:r>
                      <a:r>
                        <a:rPr lang="ko-KR" altLang="en-US" sz="1100" b="0" i="0" baseline="0" dirty="0" err="1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참조키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7950012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quote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명대사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3828768949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actor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배우 이름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2743018357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role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역할 이름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2333722667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real_quote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일치하는 자막 대사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List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850694465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isreal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자막 대사와 일치 여부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195307298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9CF0A61-F8FB-CD42-8851-F2C1AA54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540910"/>
              </p:ext>
            </p:extLst>
          </p:nvPr>
        </p:nvGraphicFramePr>
        <p:xfrm>
          <a:off x="2040912" y="1258425"/>
          <a:ext cx="3544747" cy="3270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53">
                  <a:extLst>
                    <a:ext uri="{9D8B030D-6E8A-4147-A177-3AD203B41FA5}">
                      <a16:colId xmlns:a16="http://schemas.microsoft.com/office/drawing/2014/main" val="223557854"/>
                    </a:ext>
                  </a:extLst>
                </a:gridCol>
                <a:gridCol w="1434434">
                  <a:extLst>
                    <a:ext uri="{9D8B030D-6E8A-4147-A177-3AD203B41FA5}">
                      <a16:colId xmlns:a16="http://schemas.microsoft.com/office/drawing/2014/main" val="974219603"/>
                    </a:ext>
                  </a:extLst>
                </a:gridCol>
                <a:gridCol w="735421">
                  <a:extLst>
                    <a:ext uri="{9D8B030D-6E8A-4147-A177-3AD203B41FA5}">
                      <a16:colId xmlns:a16="http://schemas.microsoft.com/office/drawing/2014/main" val="3337482294"/>
                    </a:ext>
                  </a:extLst>
                </a:gridCol>
                <a:gridCol w="636539">
                  <a:extLst>
                    <a:ext uri="{9D8B030D-6E8A-4147-A177-3AD203B41FA5}">
                      <a16:colId xmlns:a16="http://schemas.microsoft.com/office/drawing/2014/main" val="185066331"/>
                    </a:ext>
                  </a:extLst>
                </a:gridCol>
              </a:tblGrid>
              <a:tr h="26777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NVmovie</a:t>
                      </a:r>
                      <a:r>
                        <a:rPr lang="en-US" altLang="ko-KR" sz="14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(</a:t>
                      </a:r>
                      <a:r>
                        <a:rPr lang="ko-KR" altLang="en-US" sz="14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네이버 영화 정보</a:t>
                      </a:r>
                      <a:r>
                        <a:rPr lang="en-US" altLang="ko-KR" sz="14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)</a:t>
                      </a:r>
                      <a:endParaRPr lang="ko-KR" altLang="en-US" sz="14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68987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테이블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(Primary</a:t>
                      </a:r>
                      <a:r>
                        <a:rPr lang="en-US" altLang="ko-KR" sz="11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key)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runtime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상영 길이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954918111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title_kor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제목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(</a:t>
                      </a:r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한국어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)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opendate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개봉 일자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7950012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title_eng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제목 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(</a:t>
                      </a:r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영어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)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film_rate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관람 등급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3828768949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score_aui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관람객 평점</a:t>
                      </a: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summary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요약문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2743018357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score_cri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기자</a:t>
                      </a:r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, </a:t>
                      </a:r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평론가 평점</a:t>
                      </a: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story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줄거리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2333722667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score_net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네티즌 평점</a:t>
                      </a: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prod_img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감독 사진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2381593634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poster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포스터</a:t>
                      </a: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staff_prod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감독 이름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3275482484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genre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장르</a:t>
                      </a: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len_quote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명대사 수</a:t>
                      </a: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3022910374"/>
                  </a:ext>
                </a:extLst>
              </a:tr>
              <a:tr h="223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country</a:t>
                      </a:r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dirty="0">
                          <a:latin typeface="Helvetica Neue Medium" panose="02000503000000020004" pitchFamily="2" charset="0"/>
                          <a:ea typeface="BM JUA_TTF" panose="02020603020101020101" pitchFamily="18" charset="-127"/>
                          <a:cs typeface="Helvetica Neue Medium" panose="02000503000000020004" pitchFamily="2" charset="0"/>
                        </a:rPr>
                        <a:t>제작 국가</a:t>
                      </a: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i="0" dirty="0">
                        <a:latin typeface="Helvetica Neue Medium" panose="02000503000000020004" pitchFamily="2" charset="0"/>
                        <a:ea typeface="BM JUA_TTF" panose="02020603020101020101" pitchFamily="18" charset="-127"/>
                        <a:cs typeface="Helvetica Neue Medium" panose="02000503000000020004" pitchFamily="2" charset="0"/>
                      </a:endParaRPr>
                    </a:p>
                  </a:txBody>
                  <a:tcPr marL="53555" marR="53555" marT="26777" marB="26777"/>
                </a:tc>
                <a:extLst>
                  <a:ext uri="{0D108BD9-81ED-4DB2-BD59-A6C34878D82A}">
                    <a16:rowId xmlns:a16="http://schemas.microsoft.com/office/drawing/2014/main" val="58203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AFB3B-5810-C84D-BA7D-A9B2A78A2FEB}"/>
              </a:ext>
            </a:extLst>
          </p:cNvPr>
          <p:cNvSpPr/>
          <p:nvPr/>
        </p:nvSpPr>
        <p:spPr>
          <a:xfrm>
            <a:off x="1478844" y="837929"/>
            <a:ext cx="9234311" cy="5410332"/>
          </a:xfrm>
          <a:prstGeom prst="rect">
            <a:avLst/>
          </a:prstGeom>
          <a:solidFill>
            <a:srgbClr val="54535B">
              <a:alpha val="4000"/>
            </a:srgb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1212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5C779AB-0387-464E-BA1F-FC0D476EC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257815"/>
              </p:ext>
            </p:extLst>
          </p:nvPr>
        </p:nvGraphicFramePr>
        <p:xfrm>
          <a:off x="2148863" y="2449867"/>
          <a:ext cx="4724407" cy="198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736">
                  <a:extLst>
                    <a:ext uri="{9D8B030D-6E8A-4147-A177-3AD203B41FA5}">
                      <a16:colId xmlns:a16="http://schemas.microsoft.com/office/drawing/2014/main" val="223557854"/>
                    </a:ext>
                  </a:extLst>
                </a:gridCol>
                <a:gridCol w="3205671">
                  <a:extLst>
                    <a:ext uri="{9D8B030D-6E8A-4147-A177-3AD203B41FA5}">
                      <a16:colId xmlns:a16="http://schemas.microsoft.com/office/drawing/2014/main" val="974219603"/>
                    </a:ext>
                  </a:extLst>
                </a:gridCol>
              </a:tblGrid>
              <a:tr h="3516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Subtitles (</a:t>
                      </a:r>
                      <a:r>
                        <a:rPr lang="ko-KR" altLang="en-US" sz="2400" b="1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영화 자막 </a:t>
                      </a:r>
                      <a:r>
                        <a:rPr lang="ko-KR" altLang="en-US" sz="2400" b="1" i="0" dirty="0" err="1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크롤링</a:t>
                      </a:r>
                      <a:r>
                        <a:rPr lang="ko-KR" altLang="en-US" sz="2400" b="1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정보</a:t>
                      </a:r>
                      <a:r>
                        <a:rPr lang="en-US" altLang="ko-KR" sz="2400" b="1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)</a:t>
                      </a:r>
                      <a:endParaRPr lang="ko-KR" altLang="en-US" sz="2400" b="1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68987"/>
                  </a:ext>
                </a:extLst>
              </a:tr>
              <a:tr h="3809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endParaRPr lang="ko-KR" altLang="en-US" sz="18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테이블 </a:t>
                      </a:r>
                      <a:r>
                        <a:rPr lang="en-US" altLang="ko-KR" sz="18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ID</a:t>
                      </a:r>
                      <a:r>
                        <a:rPr lang="en-US" altLang="ko-KR" sz="18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</a:t>
                      </a:r>
                      <a:r>
                        <a:rPr lang="en-US" altLang="ko-KR" sz="18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(Primary</a:t>
                      </a:r>
                      <a:r>
                        <a:rPr lang="en-US" altLang="ko-KR" sz="18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key)</a:t>
                      </a:r>
                      <a:endParaRPr lang="ko-KR" altLang="en-US" sz="18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918111"/>
                  </a:ext>
                </a:extLst>
              </a:tr>
              <a:tr h="380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movie_key</a:t>
                      </a:r>
                      <a:endParaRPr lang="ko-KR" altLang="en-US" sz="18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NVmovie</a:t>
                      </a:r>
                      <a:r>
                        <a:rPr lang="en-US" altLang="ko-KR" sz="1800" b="0" i="0" baseline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 </a:t>
                      </a:r>
                      <a:r>
                        <a:rPr lang="ko-KR" altLang="en-US" sz="1800" b="0" i="0" baseline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테이블 </a:t>
                      </a:r>
                      <a:r>
                        <a:rPr lang="ko-KR" altLang="en-US" sz="1800" b="0" i="0" baseline="0" dirty="0" err="1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참조키</a:t>
                      </a:r>
                      <a:endParaRPr lang="ko-KR" altLang="en-US" sz="18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012"/>
                  </a:ext>
                </a:extLst>
              </a:tr>
              <a:tr h="380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 err="1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start_time</a:t>
                      </a:r>
                      <a:endParaRPr lang="ko-KR" altLang="en-US" sz="18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대사 시작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768949"/>
                  </a:ext>
                </a:extLst>
              </a:tr>
              <a:tr h="380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>
                          <a:latin typeface="Helvetica Neue Medium" panose="02000503000000020004" pitchFamily="2" charset="0"/>
                          <a:ea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lines</a:t>
                      </a:r>
                      <a:endParaRPr lang="ko-KR" altLang="en-US" sz="1800" b="0" i="0" dirty="0">
                        <a:latin typeface="Helvetica Neue Medium" panose="02000503000000020004" pitchFamily="2" charset="0"/>
                        <a:cs typeface="Helvetica Neue Medium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dirty="0">
                          <a:latin typeface="Helvetica Neue Medium" panose="02000503000000020004" pitchFamily="2" charset="0"/>
                          <a:cs typeface="Helvetica Neue Medium" panose="02000503000000020004" pitchFamily="2" charset="0"/>
                        </a:rPr>
                        <a:t>대사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18357"/>
                  </a:ext>
                </a:extLst>
              </a:tr>
            </a:tbl>
          </a:graphicData>
        </a:graphic>
      </p:graphicFrame>
      <p:sp>
        <p:nvSpPr>
          <p:cNvPr id="26" name="모서리가 둥근 직사각형 59">
            <a:extLst>
              <a:ext uri="{FF2B5EF4-FFF2-40B4-BE49-F238E27FC236}">
                <a16:creationId xmlns:a16="http://schemas.microsoft.com/office/drawing/2014/main" id="{2242D5DF-3E5C-6E40-8870-4AA9186582D6}"/>
              </a:ext>
            </a:extLst>
          </p:cNvPr>
          <p:cNvSpPr/>
          <p:nvPr/>
        </p:nvSpPr>
        <p:spPr>
          <a:xfrm>
            <a:off x="5091853" y="226353"/>
            <a:ext cx="20082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자막 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Data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820549-F8B3-2040-910D-1AF7D98FA8DC}"/>
              </a:ext>
            </a:extLst>
          </p:cNvPr>
          <p:cNvSpPr txBox="1"/>
          <p:nvPr/>
        </p:nvSpPr>
        <p:spPr>
          <a:xfrm>
            <a:off x="5366471" y="5359954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440</a:t>
            </a:r>
            <a:r>
              <a:rPr kumimoji="1" lang="ko-KR" altLang="en-US" sz="2800" dirty="0"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만개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8C8C7E8-C20D-F042-BC6F-B9B49D2F2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" t="14744"/>
          <a:stretch/>
        </p:blipFill>
        <p:spPr>
          <a:xfrm>
            <a:off x="7421322" y="2209698"/>
            <a:ext cx="2621815" cy="24613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0E189C-0A0C-D941-BC5A-7DE352CF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46" y="3716490"/>
            <a:ext cx="4707720" cy="27692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1555FB-DB89-474B-9033-F7B473CE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6" y="693133"/>
            <a:ext cx="4800816" cy="28540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987CB1-290A-FE4A-9E42-C255A3EEA5E2}"/>
              </a:ext>
            </a:extLst>
          </p:cNvPr>
          <p:cNvSpPr/>
          <p:nvPr/>
        </p:nvSpPr>
        <p:spPr>
          <a:xfrm>
            <a:off x="6745331" y="781899"/>
            <a:ext cx="3747633" cy="5599128"/>
          </a:xfrm>
          <a:prstGeom prst="rect">
            <a:avLst/>
          </a:prstGeom>
          <a:solidFill>
            <a:srgbClr val="54535B">
              <a:alpha val="4000"/>
            </a:srgb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21212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4A13E8-815B-5247-8DC8-68F9F75DD7E0}"/>
              </a:ext>
            </a:extLst>
          </p:cNvPr>
          <p:cNvGrpSpPr/>
          <p:nvPr/>
        </p:nvGrpSpPr>
        <p:grpSpPr>
          <a:xfrm>
            <a:off x="5755646" y="3289425"/>
            <a:ext cx="934401" cy="553648"/>
            <a:chOff x="5588354" y="5179299"/>
            <a:chExt cx="1132647" cy="671112"/>
          </a:xfrm>
        </p:grpSpPr>
        <p:sp>
          <p:nvSpPr>
            <p:cNvPr id="6" name="화살표: 갈매기형 수장 60">
              <a:extLst>
                <a:ext uri="{FF2B5EF4-FFF2-40B4-BE49-F238E27FC236}">
                  <a16:creationId xmlns:a16="http://schemas.microsoft.com/office/drawing/2014/main" id="{EFAAA639-A15E-8A4F-A2D5-69FFD4615E71}"/>
                </a:ext>
              </a:extLst>
            </p:cNvPr>
            <p:cNvSpPr/>
            <p:nvPr/>
          </p:nvSpPr>
          <p:spPr>
            <a:xfrm>
              <a:off x="6215279" y="5179299"/>
              <a:ext cx="505722" cy="671112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5296838-B173-3B48-9532-653308842296}"/>
                </a:ext>
              </a:extLst>
            </p:cNvPr>
            <p:cNvCxnSpPr/>
            <p:nvPr/>
          </p:nvCxnSpPr>
          <p:spPr>
            <a:xfrm>
              <a:off x="5588354" y="5526264"/>
              <a:ext cx="879786" cy="0"/>
            </a:xfrm>
            <a:prstGeom prst="line">
              <a:avLst/>
            </a:prstGeom>
            <a:ln w="254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모서리가 둥근 직사각형 59">
            <a:extLst>
              <a:ext uri="{FF2B5EF4-FFF2-40B4-BE49-F238E27FC236}">
                <a16:creationId xmlns:a16="http://schemas.microsoft.com/office/drawing/2014/main" id="{0EEC5DAA-3E55-B246-892B-BE4F4BE87D45}"/>
              </a:ext>
            </a:extLst>
          </p:cNvPr>
          <p:cNvSpPr/>
          <p:nvPr/>
        </p:nvSpPr>
        <p:spPr>
          <a:xfrm>
            <a:off x="2336562" y="512552"/>
            <a:ext cx="20082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영화정보 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Data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11" name="모서리가 둥근 직사각형 59">
            <a:extLst>
              <a:ext uri="{FF2B5EF4-FFF2-40B4-BE49-F238E27FC236}">
                <a16:creationId xmlns:a16="http://schemas.microsoft.com/office/drawing/2014/main" id="{7C6F1B69-EC4F-5C41-B339-78F02DC75FAF}"/>
              </a:ext>
            </a:extLst>
          </p:cNvPr>
          <p:cNvSpPr/>
          <p:nvPr/>
        </p:nvSpPr>
        <p:spPr>
          <a:xfrm>
            <a:off x="2300285" y="3651380"/>
            <a:ext cx="2008291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자막 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Data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12" name="모서리가 둥근 직사각형 59">
            <a:extLst>
              <a:ext uri="{FF2B5EF4-FFF2-40B4-BE49-F238E27FC236}">
                <a16:creationId xmlns:a16="http://schemas.microsoft.com/office/drawing/2014/main" id="{47878129-094E-8F42-8873-B08123583EB9}"/>
              </a:ext>
            </a:extLst>
          </p:cNvPr>
          <p:cNvSpPr/>
          <p:nvPr/>
        </p:nvSpPr>
        <p:spPr>
          <a:xfrm>
            <a:off x="7320873" y="810196"/>
            <a:ext cx="2620189" cy="663863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총 수집된 비정형</a:t>
            </a:r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 Data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CC41E-DDDC-1341-BBF4-C8473FC7AC56}"/>
              </a:ext>
            </a:extLst>
          </p:cNvPr>
          <p:cNvSpPr txBox="1"/>
          <p:nvPr/>
        </p:nvSpPr>
        <p:spPr>
          <a:xfrm>
            <a:off x="3706382" y="305928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340</a:t>
            </a:r>
            <a:r>
              <a:rPr kumimoji="1" lang="ko-KR" altLang="en-US" dirty="0"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B9F4F-CFCA-BB4E-AADD-3669CF70F7B0}"/>
              </a:ext>
            </a:extLst>
          </p:cNvPr>
          <p:cNvSpPr txBox="1"/>
          <p:nvPr/>
        </p:nvSpPr>
        <p:spPr>
          <a:xfrm>
            <a:off x="7902443" y="331985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780</a:t>
            </a:r>
            <a:r>
              <a:rPr kumimoji="1" lang="ko-KR" altLang="en-US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7CA2C-4A9A-0D46-BF75-2C0AB91647BA}"/>
              </a:ext>
            </a:extLst>
          </p:cNvPr>
          <p:cNvSpPr txBox="1"/>
          <p:nvPr/>
        </p:nvSpPr>
        <p:spPr>
          <a:xfrm>
            <a:off x="2848426" y="599673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440</a:t>
            </a:r>
            <a:r>
              <a:rPr kumimoji="1" lang="ko-KR" altLang="en-US" dirty="0">
                <a:solidFill>
                  <a:srgbClr val="21212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만개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4455E8-7EB8-9C40-A3E2-6F3D65AFD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" t="14744"/>
          <a:stretch/>
        </p:blipFill>
        <p:spPr>
          <a:xfrm>
            <a:off x="7429224" y="1552292"/>
            <a:ext cx="2403488" cy="1611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51FEF0-5DC5-7A43-AE29-21F6C027C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" t="14744"/>
          <a:stretch/>
        </p:blipFill>
        <p:spPr>
          <a:xfrm>
            <a:off x="7902443" y="4156003"/>
            <a:ext cx="1758975" cy="1651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7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3113F9-BDB2-CD42-87A1-EDEE3B00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27" y="1304309"/>
            <a:ext cx="8229600" cy="38989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7F0911-0546-924C-A91D-C0CF34248FC4}"/>
              </a:ext>
            </a:extLst>
          </p:cNvPr>
          <p:cNvSpPr/>
          <p:nvPr/>
        </p:nvSpPr>
        <p:spPr>
          <a:xfrm>
            <a:off x="400671" y="548593"/>
            <a:ext cx="9234311" cy="5410332"/>
          </a:xfrm>
          <a:prstGeom prst="rect">
            <a:avLst/>
          </a:prstGeom>
          <a:solidFill>
            <a:srgbClr val="54535B">
              <a:alpha val="4000"/>
            </a:srgb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1212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0361F-763F-F241-97F1-635926EC114F}"/>
              </a:ext>
            </a:extLst>
          </p:cNvPr>
          <p:cNvSpPr txBox="1"/>
          <p:nvPr/>
        </p:nvSpPr>
        <p:spPr>
          <a:xfrm>
            <a:off x="3847206" y="5292081"/>
            <a:ext cx="5285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780</a:t>
            </a:r>
            <a:r>
              <a:rPr kumimoji="1" lang="ko-KR" altLang="en-US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만개</a:t>
            </a:r>
            <a:r>
              <a:rPr kumimoji="1" lang="en-US" altLang="ko-KR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+36</a:t>
            </a:r>
            <a:r>
              <a:rPr kumimoji="1" lang="ko-KR" altLang="en-US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만개 </a:t>
            </a:r>
            <a:r>
              <a:rPr kumimoji="1" lang="en-US" altLang="ko-KR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=</a:t>
            </a:r>
            <a:r>
              <a:rPr kumimoji="1" lang="ko-KR" altLang="en-US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총 </a:t>
            </a:r>
            <a:r>
              <a:rPr kumimoji="1" lang="en-US" altLang="ko-KR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816</a:t>
            </a:r>
            <a:r>
              <a:rPr kumimoji="1" lang="ko-KR" altLang="en-US" sz="2800" dirty="0">
                <a:solidFill>
                  <a:srgbClr val="FF000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C65D7-24A3-374A-9C5F-76ED3562D79F}"/>
              </a:ext>
            </a:extLst>
          </p:cNvPr>
          <p:cNvSpPr txBox="1"/>
          <p:nvPr/>
        </p:nvSpPr>
        <p:spPr>
          <a:xfrm>
            <a:off x="903027" y="637465"/>
            <a:ext cx="4144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JUA_TTF" panose="02020603020101020101" pitchFamily="18" charset="-127"/>
                <a:ea typeface="BM JUA_TTF" panose="02020603020101020101" pitchFamily="18" charset="-127"/>
              </a:rPr>
              <a:t>영화 진흥 위원회</a:t>
            </a:r>
            <a:r>
              <a:rPr kumimoji="1" lang="en-US" altLang="ko-KR" sz="2800" dirty="0">
                <a:latin typeface="BM JUA_TTF" panose="02020603020101020101" pitchFamily="18" charset="-127"/>
                <a:ea typeface="BM JUA_TTF" panose="02020603020101020101" pitchFamily="18" charset="-127"/>
              </a:rPr>
              <a:t>(KOFIC)</a:t>
            </a:r>
            <a:endParaRPr kumimoji="1" lang="ko-KR" altLang="en-US" sz="28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53E336-6D3E-2641-9D31-4A8026AA0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51" y="364509"/>
            <a:ext cx="3581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FD52CD0-411E-EE42-A5BE-457331D80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32"/>
          <a:stretch/>
        </p:blipFill>
        <p:spPr>
          <a:xfrm>
            <a:off x="6405688" y="1761851"/>
            <a:ext cx="5582608" cy="4390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96014-B2B4-464E-9DF1-CA04D4E107B9}"/>
              </a:ext>
            </a:extLst>
          </p:cNvPr>
          <p:cNvGrpSpPr/>
          <p:nvPr/>
        </p:nvGrpSpPr>
        <p:grpSpPr>
          <a:xfrm>
            <a:off x="5354615" y="3680394"/>
            <a:ext cx="934401" cy="553648"/>
            <a:chOff x="5588354" y="5179299"/>
            <a:chExt cx="1132647" cy="671112"/>
          </a:xfrm>
        </p:grpSpPr>
        <p:sp>
          <p:nvSpPr>
            <p:cNvPr id="11" name="화살표: 갈매기형 수장 60">
              <a:extLst>
                <a:ext uri="{FF2B5EF4-FFF2-40B4-BE49-F238E27FC236}">
                  <a16:creationId xmlns:a16="http://schemas.microsoft.com/office/drawing/2014/main" id="{01DA7866-217E-0147-AD2F-D3609B2E6DAE}"/>
                </a:ext>
              </a:extLst>
            </p:cNvPr>
            <p:cNvSpPr/>
            <p:nvPr/>
          </p:nvSpPr>
          <p:spPr>
            <a:xfrm>
              <a:off x="6215279" y="5179299"/>
              <a:ext cx="505722" cy="671112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52516BB2-2AED-FA47-AF99-968A99FB404E}"/>
                </a:ext>
              </a:extLst>
            </p:cNvPr>
            <p:cNvCxnSpPr/>
            <p:nvPr/>
          </p:nvCxnSpPr>
          <p:spPr>
            <a:xfrm>
              <a:off x="5588354" y="5526264"/>
              <a:ext cx="879786" cy="0"/>
            </a:xfrm>
            <a:prstGeom prst="line">
              <a:avLst/>
            </a:prstGeom>
            <a:ln w="254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모서리가 둥근 직사각형 59">
            <a:extLst>
              <a:ext uri="{FF2B5EF4-FFF2-40B4-BE49-F238E27FC236}">
                <a16:creationId xmlns:a16="http://schemas.microsoft.com/office/drawing/2014/main" id="{41684673-D097-9D45-9799-42255C6F1D0C}"/>
              </a:ext>
            </a:extLst>
          </p:cNvPr>
          <p:cNvSpPr/>
          <p:nvPr/>
        </p:nvSpPr>
        <p:spPr>
          <a:xfrm>
            <a:off x="921126" y="1133764"/>
            <a:ext cx="3512343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Crawling &amp; Download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20" name="모서리가 둥근 직사각형 59">
            <a:extLst>
              <a:ext uri="{FF2B5EF4-FFF2-40B4-BE49-F238E27FC236}">
                <a16:creationId xmlns:a16="http://schemas.microsoft.com/office/drawing/2014/main" id="{8D496FDA-7B02-234F-9F11-8EA9E753AF8E}"/>
              </a:ext>
            </a:extLst>
          </p:cNvPr>
          <p:cNvSpPr/>
          <p:nvPr/>
        </p:nvSpPr>
        <p:spPr>
          <a:xfrm>
            <a:off x="7852957" y="1133764"/>
            <a:ext cx="2688069" cy="383386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BM JUA_TTF" panose="02020603020101020101" pitchFamily="18" charset="-127"/>
                <a:ea typeface="BM JUA_TTF" panose="02020603020101020101" pitchFamily="18" charset="-127"/>
              </a:rPr>
              <a:t>Subtitles in DB</a:t>
            </a:r>
            <a:endParaRPr lang="ko-KR" altLang="en-US" sz="20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F1A91EE-AEEA-F145-8F4E-744CC7D0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92"/>
          <a:stretch/>
        </p:blipFill>
        <p:spPr>
          <a:xfrm>
            <a:off x="203704" y="1761852"/>
            <a:ext cx="4947189" cy="43907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4A4490-601A-6748-B14E-E89EEE225A08}"/>
              </a:ext>
            </a:extLst>
          </p:cNvPr>
          <p:cNvSpPr/>
          <p:nvPr/>
        </p:nvSpPr>
        <p:spPr>
          <a:xfrm>
            <a:off x="252336" y="213323"/>
            <a:ext cx="1321214" cy="5273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자막</a:t>
            </a:r>
          </a:p>
        </p:txBody>
      </p:sp>
    </p:spTree>
    <p:extLst>
      <p:ext uri="{BB962C8B-B14F-4D97-AF65-F5344CB8AC3E}">
        <p14:creationId xmlns:p14="http://schemas.microsoft.com/office/powerpoint/2010/main" val="611192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303</Words>
  <Application>Microsoft Macintosh PowerPoint</Application>
  <PresentationFormat>와이드스크린</PresentationFormat>
  <Paragraphs>117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-윤고딕340</vt:lpstr>
      <vt:lpstr>맑은 고딕</vt:lpstr>
      <vt:lpstr>배달의민족 주아</vt:lpstr>
      <vt:lpstr>AppleGothic</vt:lpstr>
      <vt:lpstr>BM JUA_TTF</vt:lpstr>
      <vt:lpstr>YDIYGO340</vt:lpstr>
      <vt:lpstr>Arial</vt:lpstr>
      <vt:lpstr>Helvetica Neue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pro9464</dc:creator>
  <cp:lastModifiedBy>Lee, Byung Chan</cp:lastModifiedBy>
  <cp:revision>204</cp:revision>
  <dcterms:created xsi:type="dcterms:W3CDTF">2019-08-12T11:59:58Z</dcterms:created>
  <dcterms:modified xsi:type="dcterms:W3CDTF">2019-08-14T06:19:23Z</dcterms:modified>
</cp:coreProperties>
</file>